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3" r:id="rId2"/>
    <p:sldId id="282" r:id="rId3"/>
    <p:sldId id="265" r:id="rId4"/>
    <p:sldId id="264" r:id="rId5"/>
    <p:sldId id="266" r:id="rId6"/>
    <p:sldId id="268" r:id="rId7"/>
    <p:sldId id="270" r:id="rId8"/>
    <p:sldId id="273" r:id="rId9"/>
    <p:sldId id="274" r:id="rId10"/>
    <p:sldId id="269" r:id="rId11"/>
    <p:sldId id="271" r:id="rId12"/>
    <p:sldId id="272" r:id="rId13"/>
    <p:sldId id="277" r:id="rId14"/>
    <p:sldId id="267" r:id="rId15"/>
    <p:sldId id="275" r:id="rId16"/>
    <p:sldId id="276" r:id="rId17"/>
    <p:sldId id="279" r:id="rId18"/>
    <p:sldId id="280" r:id="rId19"/>
    <p:sldId id="281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E3E3E3"/>
    <a:srgbClr val="D1D1D1"/>
    <a:srgbClr val="FBBC04"/>
    <a:srgbClr val="33A853"/>
    <a:srgbClr val="4285F4"/>
    <a:srgbClr val="EA4335"/>
    <a:srgbClr val="85BAE1"/>
    <a:srgbClr val="7BACD0"/>
    <a:srgbClr val="F6E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629CEC-481B-5A7E-5D86-07A04FD82EB5}" v="622" dt="2021-10-16T14:54:35.044"/>
    <p1510:client id="{FB1231C7-30D7-42FE-BE24-1ACC4AE11CA3}" v="4709" dt="2021-10-17T11:55:06.665"/>
    <p1510:client id="{FE4867C5-6E2C-9ACF-EA5A-AFB9D5C858BE}" v="50" dt="2021-10-16T15:53:04.7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54863" cy="5486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A9869-45B4-44B1-8E1C-15C42E80EF5D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8AD93-28E2-4B7D-9508-2ECAC0A4C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878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672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631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09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198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351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702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976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804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99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86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7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705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69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122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132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48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A928-F6EA-434C-857C-05C81CEBD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806F2-8E27-4136-BE68-847788B47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163DE-1D7F-4F8A-8AB4-C51A9C97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AE7C5-2552-4B2F-9683-125532F1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D10D3-F947-4724-AA5C-2A39BCD3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4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EA1CD-7A13-40D1-936E-836D8168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8B2F5-476D-4630-B564-CD1F41A8A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3877C-8E30-4AC5-99D6-D2737FDD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9846C-9AD1-43EB-8B6C-E4386F57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A578-CCE2-426F-A1BC-4B297130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1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CF84CF-006B-41D0-AB6C-1937A0861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6E438-EDB1-4C03-BBB9-4C6012D8C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AEA3D-0D56-48FA-8368-64E96C55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2BF9-1CAD-48D7-A944-C3F8986C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C0713-6E7B-47C0-8781-CAD6161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5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0F0A5-5D60-43CF-B8D0-276A7200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196F-B5BD-4A55-B661-9E10858BC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2A9C-24EB-4527-B2A4-E269EF55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B5926-BBF0-4291-BA0C-9E82CEE7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E1909-5226-4EEE-8F3A-8A795DDB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AC3CC-6A0D-4374-82D8-DF82ACFC5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60F9-F982-47E1-8902-9E56DCF39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791A-C266-43C3-8389-44B72D51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F2A48-F718-47D8-96D0-38F8CD8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E337-BEA4-430D-952C-2A930675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4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664D-FC8B-4358-A848-A99FE39A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34374-DADA-4C2D-B0B4-44A8A45F8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B894B-064F-4EBC-80AF-29A65C47B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B0DF3-F4A5-4B23-B86A-D9257E0D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823F2-4159-4B58-9BB4-3C5C52BC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EC8A-58CF-4F25-A24A-C2034E1B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984E-4074-4F44-B62E-F3378439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3835A-B3D9-49B9-A26D-736D445B8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26392-800F-42C0-8EAB-62E097C5B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0D03E-F5A5-4C95-9FAD-3AAB02B55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5A0CB-AFA1-4D64-9B60-D95A3F8F0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30CA0-5FFA-43E2-8908-47B3854E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D642A5-E327-46F1-849C-962124536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6CB63-BDD5-4DD2-ABC7-B332F0B1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289F-2E83-4998-B17A-9449A2AD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59D6E-58E2-4320-9A20-ED46A0C8E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677CB-D3D3-4C2E-A093-9362AE75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A33DE-50B1-4B80-A49C-7E1F7710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9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F37BC-35AA-4D70-AFBF-060CDBEE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12035-3BF9-4DB4-AA5D-3F7F2353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ED86E-8913-4246-B411-F4F5CF0F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2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4CD4-841C-46B2-A8C2-0CBB76CA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C4466-5CBB-4C63-BFEE-3F3390443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38C6C-5D25-4CEE-A4C5-DAEEA1015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F3B95-2DFD-4B41-A518-03C438FB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345D5-E193-46AE-BF11-2CF60025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9A15F-F679-4B5A-8EB0-24D49AFD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0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EC0F-C6F6-4A77-A21E-804F483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18C85-20BC-463B-A3D4-8D5F10F2B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BA798-7F85-461F-AAF0-A0DFA2AA8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044DD-2254-4BEB-BCA8-273F4CC8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FAD18-C068-4172-B91C-1F5A0295D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46D19-9678-49A2-9006-B2CD1F32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80CE92-8C65-49CB-9248-9C08B4002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1BF95-8438-4CE7-AEAA-654387D34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5D65D-8DBF-4641-AA87-A5CE23BAB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6469E-7B19-48A4-9537-5EAB4B61DD8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04EE3-04AD-46B4-83E5-6610BC4AB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3D46E-DC78-419E-98C1-223D8BCED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F3D4E-D153-4631-8AED-7622BE24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1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youtube.com/watch?v=rYQgy8QDEBI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ffalo.edu/content/dam/www/ubblockchain/files/basics/001%20What%20is%20Blockchain.pdf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scet.berkeley.edu/wp-content/uploads/BlockchainPaper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18131748_An_Overview_of_Blockchain_Technology_Architecture_Consensus_and_Future_Trends" TargetMode="External"/><Relationship Id="rId5" Type="http://schemas.openxmlformats.org/officeDocument/2006/relationships/hyperlink" Target="https://builtin.com/blockchain" TargetMode="External"/><Relationship Id="rId4" Type="http://schemas.openxmlformats.org/officeDocument/2006/relationships/hyperlink" Target="https://www.euromoney.com/learning/blockchain-explained/what-is-blockchain" TargetMode="External"/><Relationship Id="rId9" Type="http://schemas.openxmlformats.org/officeDocument/2006/relationships/hyperlink" Target="https://slid.cc/set_cooki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f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eg"/><Relationship Id="rId7" Type="http://schemas.microsoft.com/office/2017/06/relationships/model3d" Target="../media/model3d2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1.glb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Rectangle 85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lockchain Potential to Transform Artificial Intelligence - The Digital  Transformation People">
            <a:extLst>
              <a:ext uri="{FF2B5EF4-FFF2-40B4-BE49-F238E27FC236}">
                <a16:creationId xmlns:a16="http://schemas.microsoft.com/office/drawing/2014/main" id="{68078343-1F24-42F6-B519-E3CDFB849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2" t="9091" r="-1" b="-1"/>
          <a:stretch/>
        </p:blipFill>
        <p:spPr bwMode="auto">
          <a:xfrm>
            <a:off x="2871216" y="243230"/>
            <a:ext cx="9073133" cy="635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Freeform: Shape 87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9" name="Freeform: Shape 89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F4A23A-5FAC-40C3-95E2-F364DFD5569B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+mj-lt"/>
                <a:ea typeface="+mj-ea"/>
                <a:cs typeface="+mj-cs"/>
              </a:rPr>
              <a:t>Stepping into the World of BlockChain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9F44A89-934F-42A5-B8BC-063C3E3D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5" y="4701797"/>
            <a:ext cx="2611316" cy="26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79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5E5E5"/>
            </a:gs>
            <a:gs pos="39000">
              <a:srgbClr val="EDEDED"/>
            </a:gs>
            <a:gs pos="65000">
              <a:srgbClr val="E3E3E3"/>
            </a:gs>
            <a:gs pos="100000">
              <a:srgbClr val="D1D1D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EBF9F6-4E89-490F-8688-2ED823A1D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253" r="48" b="5486"/>
          <a:stretch/>
        </p:blipFill>
        <p:spPr>
          <a:xfrm>
            <a:off x="0" y="-208344"/>
            <a:ext cx="12192000" cy="6489668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EFF7C5D-9B0D-4872-A8DE-744F0EB4E4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3" b="27440"/>
          <a:stretch/>
        </p:blipFill>
        <p:spPr>
          <a:xfrm>
            <a:off x="-561938" y="6281324"/>
            <a:ext cx="5357141" cy="62503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B337F14-4CD7-40AE-9311-081F219CCC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7" b="40096"/>
          <a:stretch/>
        </p:blipFill>
        <p:spPr>
          <a:xfrm>
            <a:off x="9798452" y="0"/>
            <a:ext cx="2146622" cy="7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8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7DF329D-1E3F-4603-BAC5-721980DB0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723" r="-1106" b="40019"/>
          <a:stretch/>
        </p:blipFill>
        <p:spPr>
          <a:xfrm>
            <a:off x="9098648" y="104175"/>
            <a:ext cx="2630360" cy="89125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EFF7C5D-9B0D-4872-A8DE-744F0EB4E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3" b="27440"/>
          <a:stretch/>
        </p:blipFill>
        <p:spPr>
          <a:xfrm>
            <a:off x="-307938" y="6088284"/>
            <a:ext cx="5357141" cy="625033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E2A467D-D45F-4FDF-81CB-66EC69A99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552102"/>
              </p:ext>
            </p:extLst>
          </p:nvPr>
        </p:nvGraphicFramePr>
        <p:xfrm>
          <a:off x="822366" y="1544320"/>
          <a:ext cx="10547267" cy="401570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689840">
                  <a:extLst>
                    <a:ext uri="{9D8B030D-6E8A-4147-A177-3AD203B41FA5}">
                      <a16:colId xmlns:a16="http://schemas.microsoft.com/office/drawing/2014/main" val="1704496737"/>
                    </a:ext>
                  </a:extLst>
                </a:gridCol>
                <a:gridCol w="3701575">
                  <a:extLst>
                    <a:ext uri="{9D8B030D-6E8A-4147-A177-3AD203B41FA5}">
                      <a16:colId xmlns:a16="http://schemas.microsoft.com/office/drawing/2014/main" val="3876074995"/>
                    </a:ext>
                  </a:extLst>
                </a:gridCol>
                <a:gridCol w="4155852">
                  <a:extLst>
                    <a:ext uri="{9D8B030D-6E8A-4147-A177-3AD203B41FA5}">
                      <a16:colId xmlns:a16="http://schemas.microsoft.com/office/drawing/2014/main" val="401473077"/>
                    </a:ext>
                  </a:extLst>
                </a:gridCol>
              </a:tblGrid>
              <a:tr h="633146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02399" marR="102399" marT="51200" marB="5120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Database</a:t>
                      </a:r>
                    </a:p>
                  </a:txBody>
                  <a:tcPr marL="102399" marR="102399" marT="51200" marB="5120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BlockChain</a:t>
                      </a:r>
                    </a:p>
                  </a:txBody>
                  <a:tcPr marL="102399" marR="102399" marT="51200" marB="51200"/>
                </a:tc>
                <a:extLst>
                  <a:ext uri="{0D108BD9-81ED-4DB2-BD59-A6C34878D82A}">
                    <a16:rowId xmlns:a16="http://schemas.microsoft.com/office/drawing/2014/main" val="3654459110"/>
                  </a:ext>
                </a:extLst>
              </a:tr>
              <a:tr h="67651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Type</a:t>
                      </a:r>
                      <a:endParaRPr lang="en-US" sz="200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Permissioned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Public / openness /permissionless 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extLst>
                  <a:ext uri="{0D108BD9-81ED-4DB2-BD59-A6C34878D82A}">
                    <a16:rowId xmlns:a16="http://schemas.microsoft.com/office/drawing/2014/main" val="3924449507"/>
                  </a:ext>
                </a:extLst>
              </a:tr>
              <a:tr h="67651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Data persistence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non-persistence</a:t>
                      </a:r>
                      <a:endParaRPr lang="en-US" sz="200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Immutable / Un-hackable 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extLst>
                  <a:ext uri="{0D108BD9-81ED-4DB2-BD59-A6C34878D82A}">
                    <a16:rowId xmlns:a16="http://schemas.microsoft.com/office/drawing/2014/main" val="3168506942"/>
                  </a:ext>
                </a:extLst>
              </a:tr>
              <a:tr h="67651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Control</a:t>
                      </a:r>
                      <a:endParaRPr lang="en-US" sz="200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Centralized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Decentralized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extLst>
                  <a:ext uri="{0D108BD9-81ED-4DB2-BD59-A6C34878D82A}">
                    <a16:rowId xmlns:a16="http://schemas.microsoft.com/office/drawing/2014/main" val="3831036772"/>
                  </a:ext>
                </a:extLst>
              </a:tr>
              <a:tr h="67651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Chance of failure</a:t>
                      </a:r>
                      <a:endParaRPr lang="en-US" sz="200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No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extLst>
                  <a:ext uri="{0D108BD9-81ED-4DB2-BD59-A6C34878D82A}">
                    <a16:rowId xmlns:a16="http://schemas.microsoft.com/office/drawing/2014/main" val="1311349940"/>
                  </a:ext>
                </a:extLst>
              </a:tr>
              <a:tr h="67651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Architecture</a:t>
                      </a:r>
                      <a:endParaRPr lang="en-US" sz="200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Client-Server architecture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P2P (Peer to Peer) architecture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68266" marR="68266" marT="68266" marB="68266"/>
                </a:tc>
                <a:extLst>
                  <a:ext uri="{0D108BD9-81ED-4DB2-BD59-A6C34878D82A}">
                    <a16:rowId xmlns:a16="http://schemas.microsoft.com/office/drawing/2014/main" val="130524775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AD3628B-0991-47FD-96CC-FC638B69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i="0" dirty="0">
                <a:solidFill>
                  <a:srgbClr val="151515"/>
                </a:solidFill>
                <a:effectLst/>
                <a:latin typeface="Agency FB" panose="020B0503020202020204" pitchFamily="34" charset="0"/>
              </a:rPr>
              <a:t>Why Blockchain?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7DF329D-1E3F-4603-BAC5-721980DB0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723" r="-1106" b="40019"/>
          <a:stretch/>
        </p:blipFill>
        <p:spPr>
          <a:xfrm>
            <a:off x="9098648" y="104175"/>
            <a:ext cx="2630360" cy="89125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EFF7C5D-9B0D-4872-A8DE-744F0EB4E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3" b="27440"/>
          <a:stretch/>
        </p:blipFill>
        <p:spPr>
          <a:xfrm>
            <a:off x="-307938" y="6088284"/>
            <a:ext cx="5357141" cy="6250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5EE141-820D-4DCE-B754-499BF86A5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62" y="1047750"/>
            <a:ext cx="9744075" cy="4762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63C706-B0F0-428C-AE13-B1D99E6D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i="0" dirty="0">
                <a:solidFill>
                  <a:srgbClr val="151515"/>
                </a:solidFill>
                <a:effectLst/>
                <a:latin typeface="Agency FB" panose="020B0503020202020204" pitchFamily="34" charset="0"/>
              </a:rPr>
              <a:t>Architecture</a:t>
            </a:r>
            <a:br>
              <a:rPr lang="en-US" b="1" i="0" dirty="0">
                <a:solidFill>
                  <a:srgbClr val="151515"/>
                </a:solidFill>
                <a:effectLst/>
                <a:latin typeface="MADE TOMMY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B4C9AF-C479-4383-A662-87589C42A485}"/>
              </a:ext>
            </a:extLst>
          </p:cNvPr>
          <p:cNvGrpSpPr/>
          <p:nvPr/>
        </p:nvGrpSpPr>
        <p:grpSpPr>
          <a:xfrm>
            <a:off x="-307938" y="104175"/>
            <a:ext cx="12036946" cy="6609142"/>
            <a:chOff x="-307938" y="104175"/>
            <a:chExt cx="12036946" cy="6609142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7DF329D-1E3F-4603-BAC5-721980DB0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723" r="-1106" b="40019"/>
            <a:stretch/>
          </p:blipFill>
          <p:spPr>
            <a:xfrm>
              <a:off x="9098648" y="104175"/>
              <a:ext cx="2630360" cy="891251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EFF7C5D-9B0D-4872-A8DE-744F0EB4E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3" b="27440"/>
            <a:stretch/>
          </p:blipFill>
          <p:spPr>
            <a:xfrm>
              <a:off x="-307938" y="6088284"/>
              <a:ext cx="5357141" cy="62503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327B137-7491-426A-ACCA-BABD92E0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gency FB" panose="020B0503020202020204" pitchFamily="34" charset="0"/>
              </a:rPr>
              <a:t>Types Of Blockchains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73713-59F6-4638-BC04-EE9E35848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Private blockchains</a:t>
            </a:r>
          </a:p>
          <a:p>
            <a:pPr lvl="1"/>
            <a:r>
              <a:rPr lang="en-US" dirty="0"/>
              <a:t>Permissioned </a:t>
            </a:r>
          </a:p>
          <a:p>
            <a:pPr lvl="1"/>
            <a:r>
              <a:rPr lang="en-US" dirty="0"/>
              <a:t>Centralized </a:t>
            </a:r>
          </a:p>
          <a:p>
            <a:pPr lvl="1"/>
            <a:r>
              <a:rPr lang="en-US" dirty="0"/>
              <a:t>Invite only access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Public blockchains</a:t>
            </a:r>
          </a:p>
          <a:p>
            <a:pPr lvl="1"/>
            <a:r>
              <a:rPr lang="en-US" dirty="0"/>
              <a:t>Permissionless</a:t>
            </a:r>
          </a:p>
          <a:p>
            <a:pPr lvl="1"/>
            <a:r>
              <a:rPr lang="en-US" dirty="0"/>
              <a:t>Decentralized</a:t>
            </a:r>
          </a:p>
          <a:p>
            <a:pPr lvl="1"/>
            <a:r>
              <a:rPr lang="en-US" dirty="0"/>
              <a:t>Anyone on the internet can access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22A749-8EFB-408A-8727-8DEAFCFDA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3" r="54286" b="17215"/>
          <a:stretch/>
        </p:blipFill>
        <p:spPr>
          <a:xfrm>
            <a:off x="6979920" y="3863903"/>
            <a:ext cx="2743200" cy="242732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41EA479-E9C3-4F91-8E51-284307A69B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492" b="15656"/>
          <a:stretch/>
        </p:blipFill>
        <p:spPr>
          <a:xfrm>
            <a:off x="4751936" y="1711363"/>
            <a:ext cx="2227984" cy="21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4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7DF329D-1E3F-4603-BAC5-721980DB0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723" r="-1106" b="40019"/>
          <a:stretch/>
        </p:blipFill>
        <p:spPr>
          <a:xfrm>
            <a:off x="9098648" y="104175"/>
            <a:ext cx="2630360" cy="89125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EFF7C5D-9B0D-4872-A8DE-744F0EB4E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3" b="27440"/>
          <a:stretch/>
        </p:blipFill>
        <p:spPr>
          <a:xfrm>
            <a:off x="-307938" y="6088284"/>
            <a:ext cx="5357141" cy="6250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3BAD1B-052B-412E-87D5-1AC4009A76CC}"/>
              </a:ext>
            </a:extLst>
          </p:cNvPr>
          <p:cNvGrpSpPr/>
          <p:nvPr/>
        </p:nvGrpSpPr>
        <p:grpSpPr>
          <a:xfrm>
            <a:off x="4641447" y="1015027"/>
            <a:ext cx="6591364" cy="4970631"/>
            <a:chOff x="4641447" y="1015027"/>
            <a:chExt cx="6591364" cy="497063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2F21290-FFA9-43EC-B2D1-9CE124B3A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047" y="1015027"/>
              <a:ext cx="6498764" cy="49706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8EC87-D36B-4E2C-B084-EB46D38C3191}"/>
                </a:ext>
              </a:extLst>
            </p:cNvPr>
            <p:cNvSpPr/>
            <p:nvPr/>
          </p:nvSpPr>
          <p:spPr>
            <a:xfrm>
              <a:off x="4641447" y="1064870"/>
              <a:ext cx="2303362" cy="694481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B4C6B98E-06D3-43C8-8573-BFAD80C1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gency FB" panose="020B0503020202020204" pitchFamily="34" charset="0"/>
              </a:rPr>
              <a:t>Application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9588A87-D862-43B7-88A4-99978727F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Cryptocurrency</a:t>
            </a:r>
          </a:p>
          <a:p>
            <a:r>
              <a:rPr lang="en-US" dirty="0"/>
              <a:t>Smart Contracts</a:t>
            </a:r>
          </a:p>
          <a:p>
            <a:r>
              <a:rPr lang="en-US" dirty="0"/>
              <a:t>Supply Chain</a:t>
            </a:r>
          </a:p>
          <a:p>
            <a:r>
              <a:rPr lang="en-US" dirty="0"/>
              <a:t>Financial Services</a:t>
            </a:r>
          </a:p>
          <a:p>
            <a:r>
              <a:rPr lang="en-US" dirty="0"/>
              <a:t>Video Games</a:t>
            </a:r>
          </a:p>
          <a:p>
            <a:r>
              <a:rPr lang="en-US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343527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B2EC60-9D16-4676-9190-A16C5BFD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rPr>
              <a:t>Cryptocurrency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426E6E6-4136-44DC-9B02-CA699BBF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Virtual Currency </a:t>
            </a:r>
          </a:p>
          <a:p>
            <a:r>
              <a:rPr lang="en-US" dirty="0"/>
              <a:t>Decentralized</a:t>
            </a:r>
            <a:endParaRPr lang="en-US" dirty="0">
              <a:cs typeface="Calibri"/>
            </a:endParaRPr>
          </a:p>
          <a:p>
            <a:r>
              <a:rPr lang="en-US" dirty="0"/>
              <a:t>No transaction limits</a:t>
            </a:r>
            <a:endParaRPr lang="en-US" dirty="0">
              <a:cs typeface="Calibri"/>
            </a:endParaRPr>
          </a:p>
          <a:p>
            <a:r>
              <a:rPr lang="en-US" dirty="0"/>
              <a:t>Minimal transaction fees</a:t>
            </a:r>
            <a:endParaRPr lang="en-US" dirty="0">
              <a:cs typeface="Calibri"/>
            </a:endParaRPr>
          </a:p>
          <a:p>
            <a:r>
              <a:rPr lang="en-US" dirty="0"/>
              <a:t>Lighting transactions </a:t>
            </a:r>
            <a:endParaRPr lang="en-US" dirty="0">
              <a:cs typeface="Calibri"/>
            </a:endParaRPr>
          </a:p>
          <a:p>
            <a:r>
              <a:rPr lang="en-US" dirty="0"/>
              <a:t>Much secure transactions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17C59F-3D63-4FA5-A04B-0DC94B60EC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7" b="40582"/>
          <a:stretch/>
        </p:blipFill>
        <p:spPr>
          <a:xfrm>
            <a:off x="9101900" y="137294"/>
            <a:ext cx="2627108" cy="858386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63BE7BC3-C8E3-4462-99F4-56801AE4C5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3" b="27440"/>
          <a:stretch/>
        </p:blipFill>
        <p:spPr>
          <a:xfrm>
            <a:off x="-307938" y="6088284"/>
            <a:ext cx="5357141" cy="625033"/>
          </a:xfrm>
          <a:prstGeom prst="rect">
            <a:avLst/>
          </a:prstGeom>
        </p:spPr>
      </p:pic>
      <p:pic>
        <p:nvPicPr>
          <p:cNvPr id="6" name="Picture 5" descr="A picture containing text, person, person, male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E1AFB5B5-0EF4-443E-B588-D1CC12BA8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8" y="4817457"/>
            <a:ext cx="2240272" cy="127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3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B4C9AF-C479-4383-A662-87589C42A485}"/>
              </a:ext>
            </a:extLst>
          </p:cNvPr>
          <p:cNvGrpSpPr/>
          <p:nvPr/>
        </p:nvGrpSpPr>
        <p:grpSpPr>
          <a:xfrm>
            <a:off x="-307938" y="104175"/>
            <a:ext cx="12036946" cy="6609142"/>
            <a:chOff x="-307938" y="104175"/>
            <a:chExt cx="12036946" cy="6609142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7DF329D-1E3F-4603-BAC5-721980DB0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723" r="-1106" b="40019"/>
            <a:stretch/>
          </p:blipFill>
          <p:spPr>
            <a:xfrm>
              <a:off x="9098648" y="104175"/>
              <a:ext cx="2630360" cy="891251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EFF7C5D-9B0D-4872-A8DE-744F0EB4E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3" b="27440"/>
            <a:stretch/>
          </p:blipFill>
          <p:spPr>
            <a:xfrm>
              <a:off x="-307938" y="6088284"/>
              <a:ext cx="5357141" cy="6250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98630B-E680-4C8F-B740-4B3315F6E59E}"/>
              </a:ext>
            </a:extLst>
          </p:cNvPr>
          <p:cNvSpPr txBox="1"/>
          <p:nvPr/>
        </p:nvSpPr>
        <p:spPr>
          <a:xfrm>
            <a:off x="331733" y="711419"/>
            <a:ext cx="5533368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 dirty="0">
                <a:latin typeface="Agency FB"/>
              </a:rPr>
              <a:t>Smart Contracts:</a:t>
            </a:r>
            <a:endParaRPr lang="en-US" dirty="0">
              <a:cs typeface="Calibri" panose="020F0502020204030204"/>
            </a:endParaRPr>
          </a:p>
          <a:p>
            <a:pPr algn="just"/>
            <a:r>
              <a:rPr lang="en-GB" sz="2400" dirty="0">
                <a:ea typeface="+mn-lt"/>
                <a:cs typeface="+mn-lt"/>
              </a:rPr>
              <a:t>Smart Contracts are simple programs on the blockchain that automate agreements by executing when predetermined conditions are met.</a:t>
            </a:r>
            <a:endParaRPr lang="en-GB" sz="2400" dirty="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A8D20-C6BB-4FD0-A390-DD689C43F286}"/>
              </a:ext>
            </a:extLst>
          </p:cNvPr>
          <p:cNvSpPr txBox="1"/>
          <p:nvPr/>
        </p:nvSpPr>
        <p:spPr>
          <a:xfrm>
            <a:off x="331733" y="2950779"/>
            <a:ext cx="532283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3600" b="1" dirty="0">
                <a:latin typeface="Agency FB"/>
              </a:rPr>
              <a:t>Importance</a:t>
            </a:r>
            <a:r>
              <a:rPr lang="en-GB" sz="3600" dirty="0">
                <a:latin typeface="Agency FB"/>
              </a:rPr>
              <a:t>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GB" sz="2400" dirty="0">
                <a:latin typeface="Calibri"/>
                <a:cs typeface="Calibri"/>
              </a:rPr>
              <a:t>Speed, Efficiency and Accuracy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>
                <a:latin typeface="Calibri"/>
                <a:cs typeface="Calibri"/>
              </a:rPr>
              <a:t>Trust and Transparency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>
                <a:latin typeface="Calibri"/>
                <a:cs typeface="Calibri"/>
              </a:rPr>
              <a:t>Security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F9E8DF-B9C8-4726-A298-A9BB86800E87}"/>
              </a:ext>
            </a:extLst>
          </p:cNvPr>
          <p:cNvGrpSpPr/>
          <p:nvPr/>
        </p:nvGrpSpPr>
        <p:grpSpPr>
          <a:xfrm>
            <a:off x="5906814" y="1311564"/>
            <a:ext cx="6027682" cy="4544291"/>
            <a:chOff x="5906814" y="1311564"/>
            <a:chExt cx="6027682" cy="4544291"/>
          </a:xfrm>
        </p:grpSpPr>
        <p:pic>
          <p:nvPicPr>
            <p:cNvPr id="7" name="Picture 8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38A3C80D-4C3F-4589-9BE9-C834BD928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22" b="3088"/>
            <a:stretch/>
          </p:blipFill>
          <p:spPr>
            <a:xfrm>
              <a:off x="5906814" y="1311564"/>
              <a:ext cx="6027682" cy="454429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253131-A994-4219-90D2-77BABE92F19A}"/>
                </a:ext>
              </a:extLst>
            </p:cNvPr>
            <p:cNvSpPr/>
            <p:nvPr/>
          </p:nvSpPr>
          <p:spPr>
            <a:xfrm>
              <a:off x="8386618" y="1533236"/>
              <a:ext cx="1089891" cy="138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66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1023CF-78A4-4157-9BB0-ED254BE6A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94" y="2303528"/>
            <a:ext cx="8421576" cy="37847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DB4C9AF-C479-4383-A662-87589C42A485}"/>
              </a:ext>
            </a:extLst>
          </p:cNvPr>
          <p:cNvGrpSpPr/>
          <p:nvPr/>
        </p:nvGrpSpPr>
        <p:grpSpPr>
          <a:xfrm>
            <a:off x="-307938" y="104175"/>
            <a:ext cx="12036946" cy="6609142"/>
            <a:chOff x="-307938" y="104175"/>
            <a:chExt cx="12036946" cy="6609142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7DF329D-1E3F-4603-BAC5-721980DB0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723" r="-1106" b="40019"/>
            <a:stretch/>
          </p:blipFill>
          <p:spPr>
            <a:xfrm>
              <a:off x="9098648" y="104175"/>
              <a:ext cx="2630360" cy="891251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EFF7C5D-9B0D-4872-A8DE-744F0EB4E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3" b="27440"/>
            <a:stretch/>
          </p:blipFill>
          <p:spPr>
            <a:xfrm>
              <a:off x="-307938" y="6088284"/>
              <a:ext cx="5357141" cy="62503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742A494-8BB7-401A-A9E7-ABA61645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gency FB" panose="020B0503020202020204" pitchFamily="34" charset="0"/>
              </a:rPr>
              <a:t>Supply 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AB24A-90DA-4B3F-8B21-6D415A45D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305"/>
            <a:ext cx="10515600" cy="4782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Companies use blockchain to keep a track of their product's quality and any issues that arrive in the supply chain.</a:t>
            </a:r>
          </a:p>
        </p:txBody>
      </p:sp>
    </p:spTree>
    <p:extLst>
      <p:ext uri="{BB962C8B-B14F-4D97-AF65-F5344CB8AC3E}">
        <p14:creationId xmlns:p14="http://schemas.microsoft.com/office/powerpoint/2010/main" val="29658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B4C9AF-C479-4383-A662-87589C42A485}"/>
              </a:ext>
            </a:extLst>
          </p:cNvPr>
          <p:cNvGrpSpPr/>
          <p:nvPr/>
        </p:nvGrpSpPr>
        <p:grpSpPr>
          <a:xfrm>
            <a:off x="-307938" y="104175"/>
            <a:ext cx="12036946" cy="6609142"/>
            <a:chOff x="-307938" y="104175"/>
            <a:chExt cx="12036946" cy="6609142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7DF329D-1E3F-4603-BAC5-721980DB0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723" r="-1106" b="40019"/>
            <a:stretch/>
          </p:blipFill>
          <p:spPr>
            <a:xfrm>
              <a:off x="9098648" y="104175"/>
              <a:ext cx="2630360" cy="891251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EFF7C5D-9B0D-4872-A8DE-744F0EB4E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3" b="27440"/>
            <a:stretch/>
          </p:blipFill>
          <p:spPr>
            <a:xfrm>
              <a:off x="-307938" y="6088284"/>
              <a:ext cx="5357141" cy="62503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F617A74-9637-4958-9EE9-067B9407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gency FB" panose="020B0503020202020204" pitchFamily="34" charset="0"/>
              </a:rPr>
              <a:t>Darkside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AC203-3A05-4194-9141-776E2BFE2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Monetary transactions and digital divide</a:t>
            </a:r>
          </a:p>
          <a:p>
            <a:pPr>
              <a:lnSpc>
                <a:spcPct val="100000"/>
              </a:lnSpc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Can Start Currency Wars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Can Lead to Complete Decentralized System</a:t>
            </a:r>
            <a:endParaRPr lang="en-US" sz="240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dirty="0"/>
              <a:t>High Energy consumption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Immutable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Expensive and complicated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Expert knowledge is required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B4C9AF-C479-4383-A662-87589C42A485}"/>
              </a:ext>
            </a:extLst>
          </p:cNvPr>
          <p:cNvGrpSpPr/>
          <p:nvPr/>
        </p:nvGrpSpPr>
        <p:grpSpPr>
          <a:xfrm>
            <a:off x="-307938" y="104175"/>
            <a:ext cx="12036946" cy="6609142"/>
            <a:chOff x="-307938" y="104175"/>
            <a:chExt cx="12036946" cy="6609142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7DF329D-1E3F-4603-BAC5-721980DB0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723" r="-1106" b="40019"/>
            <a:stretch/>
          </p:blipFill>
          <p:spPr>
            <a:xfrm>
              <a:off x="9098648" y="104175"/>
              <a:ext cx="2630360" cy="891251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EFF7C5D-9B0D-4872-A8DE-744F0EB4E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3" b="27440"/>
            <a:stretch/>
          </p:blipFill>
          <p:spPr>
            <a:xfrm>
              <a:off x="-307938" y="6088284"/>
              <a:ext cx="5357141" cy="62503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490D3FA-1FD7-4342-86A5-84384A9E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gency FB" panose="020B0503020202020204" pitchFamily="34" charset="0"/>
                <a:cs typeface="Calibri Light"/>
              </a:rPr>
              <a:t>References</a:t>
            </a:r>
            <a:r>
              <a:rPr lang="en-US" sz="3600" dirty="0">
                <a:latin typeface="Agency FB" panose="020B0503020202020204" pitchFamily="34" charset="0"/>
                <a:cs typeface="Calibri Light"/>
              </a:rPr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507EF-FC94-4039-AAD3-A5B06A297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946"/>
            <a:ext cx="10515600" cy="4682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u="sng" dirty="0">
                <a:ea typeface="+mn-lt"/>
                <a:cs typeface="+mn-lt"/>
                <a:hlinkClick r:id="rId4"/>
              </a:rPr>
              <a:t>https://www.euromoney.com/learning/blockchain-explained/what-is-blockchain</a:t>
            </a:r>
          </a:p>
          <a:p>
            <a:r>
              <a:rPr lang="en-US" sz="2000" u="sng" dirty="0">
                <a:ea typeface="+mn-lt"/>
                <a:cs typeface="+mn-lt"/>
                <a:hlinkClick r:id="rId5"/>
              </a:rPr>
              <a:t>https://builtin.com/blockchain</a:t>
            </a:r>
          </a:p>
          <a:p>
            <a:r>
              <a:rPr lang="en-US" sz="2000" u="sng" dirty="0">
                <a:ea typeface="+mn-lt"/>
                <a:cs typeface="+mn-lt"/>
                <a:hlinkClick r:id="rId6"/>
              </a:rPr>
              <a:t>https://www.researchgate.net/publication/318131748_An_Overview_of_Blockchain_Technology_Architecture_Consensus_and_Future_Trends</a:t>
            </a:r>
          </a:p>
          <a:p>
            <a:r>
              <a:rPr lang="en-US" sz="2000" u="sng" dirty="0">
                <a:ea typeface="+mn-lt"/>
                <a:cs typeface="+mn-lt"/>
                <a:hlinkClick r:id="rId7"/>
              </a:rPr>
              <a:t>https://scet.berkeley.edu/wp-content/uploads/BlockchainPaper.pdf</a:t>
            </a:r>
          </a:p>
          <a:p>
            <a:r>
              <a:rPr lang="en-US" sz="2000" u="sng" dirty="0">
                <a:ea typeface="+mn-lt"/>
                <a:cs typeface="+mn-lt"/>
                <a:hlinkClick r:id="rId8"/>
              </a:rPr>
              <a:t>https://www.buffalo.edu/content/dam/www/ubblockchain/files/basics/001%20What%20is%20Blockchain.pdf</a:t>
            </a:r>
          </a:p>
          <a:p>
            <a:r>
              <a:rPr lang="en-US" sz="2000" u="sng" dirty="0">
                <a:ea typeface="+mn-lt"/>
                <a:cs typeface="+mn-lt"/>
                <a:hlinkClick r:id="rId9"/>
              </a:rPr>
              <a:t>https://slid.cc/set_cookie</a:t>
            </a:r>
            <a:endParaRPr lang="en-US" sz="2000" u="sng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5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3FCEE5B-E2D1-4482-90B0-E54F45CD76BC}"/>
              </a:ext>
            </a:extLst>
          </p:cNvPr>
          <p:cNvGrpSpPr/>
          <p:nvPr/>
        </p:nvGrpSpPr>
        <p:grpSpPr>
          <a:xfrm>
            <a:off x="4303985" y="2082489"/>
            <a:ext cx="3935775" cy="2259989"/>
            <a:chOff x="4303985" y="2082489"/>
            <a:chExt cx="3935775" cy="2259989"/>
          </a:xfrm>
        </p:grpSpPr>
        <p:pic>
          <p:nvPicPr>
            <p:cNvPr id="23" name="Picture 4" descr="Welcome">
              <a:extLst>
                <a:ext uri="{FF2B5EF4-FFF2-40B4-BE49-F238E27FC236}">
                  <a16:creationId xmlns:a16="http://schemas.microsoft.com/office/drawing/2014/main" id="{986E8BB0-61DF-40DF-8D8A-AE9196EADC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53" t="8569" r="30689" b="40004"/>
            <a:stretch/>
          </p:blipFill>
          <p:spPr bwMode="auto">
            <a:xfrm>
              <a:off x="4303985" y="2082489"/>
              <a:ext cx="3935775" cy="2259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2326E6-FCE5-4601-868A-A122B81DB397}"/>
                </a:ext>
              </a:extLst>
            </p:cNvPr>
            <p:cNvSpPr txBox="1"/>
            <p:nvPr/>
          </p:nvSpPr>
          <p:spPr>
            <a:xfrm>
              <a:off x="6096000" y="2316480"/>
              <a:ext cx="314960" cy="369332"/>
            </a:xfrm>
            <a:prstGeom prst="rect">
              <a:avLst/>
            </a:prstGeom>
            <a:solidFill>
              <a:srgbClr val="85BAE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9" name="Picture 18" descr="A person in a blue suit&#10;&#10;Description automatically generated with low confidence">
            <a:extLst>
              <a:ext uri="{FF2B5EF4-FFF2-40B4-BE49-F238E27FC236}">
                <a16:creationId xmlns:a16="http://schemas.microsoft.com/office/drawing/2014/main" id="{C31DA094-40CD-47F0-850A-8341128BD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14" y="1951638"/>
            <a:ext cx="2299784" cy="2299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DB4C9AF-C479-4383-A662-87589C42A485}"/>
              </a:ext>
            </a:extLst>
          </p:cNvPr>
          <p:cNvGrpSpPr/>
          <p:nvPr/>
        </p:nvGrpSpPr>
        <p:grpSpPr>
          <a:xfrm>
            <a:off x="-307938" y="104175"/>
            <a:ext cx="12036946" cy="6609142"/>
            <a:chOff x="-307938" y="104175"/>
            <a:chExt cx="12036946" cy="6609142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7DF329D-1E3F-4603-BAC5-721980DB0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723" r="-1106" b="40019"/>
            <a:stretch/>
          </p:blipFill>
          <p:spPr>
            <a:xfrm>
              <a:off x="9098648" y="104175"/>
              <a:ext cx="2630360" cy="891251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EFF7C5D-9B0D-4872-A8DE-744F0EB4E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3" b="27440"/>
            <a:stretch/>
          </p:blipFill>
          <p:spPr>
            <a:xfrm>
              <a:off x="-307938" y="6088284"/>
              <a:ext cx="5357141" cy="62503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9A2C9E6-81AC-40AB-82B2-88BE455D1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gency FB" panose="020B0503020202020204" pitchFamily="34" charset="0"/>
              </a:rPr>
              <a:t>Team</a:t>
            </a:r>
          </a:p>
        </p:txBody>
      </p:sp>
      <p:pic>
        <p:nvPicPr>
          <p:cNvPr id="16" name="Picture 15" descr="A person standing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BFAADCCE-4123-42F5-8715-10CF2FA510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4" t="12352" r="25302" b="33917"/>
          <a:stretch/>
        </p:blipFill>
        <p:spPr>
          <a:xfrm>
            <a:off x="1821992" y="1870896"/>
            <a:ext cx="2299784" cy="2299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EC4BAD-BC75-4D11-897D-B8282526D93F}"/>
              </a:ext>
            </a:extLst>
          </p:cNvPr>
          <p:cNvSpPr txBox="1"/>
          <p:nvPr/>
        </p:nvSpPr>
        <p:spPr>
          <a:xfrm>
            <a:off x="1708556" y="1330365"/>
            <a:ext cx="252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Mentor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CD1B4C-BB31-400C-9767-B15639B58F3F}"/>
              </a:ext>
            </a:extLst>
          </p:cNvPr>
          <p:cNvSpPr txBox="1"/>
          <p:nvPr/>
        </p:nvSpPr>
        <p:spPr>
          <a:xfrm>
            <a:off x="8165679" y="1387227"/>
            <a:ext cx="252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Speaker</a:t>
            </a:r>
            <a:endParaRPr 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6704CB-DE78-4E2F-BA8C-4AAEE7101F41}"/>
              </a:ext>
            </a:extLst>
          </p:cNvPr>
          <p:cNvSpPr txBox="1"/>
          <p:nvPr/>
        </p:nvSpPr>
        <p:spPr>
          <a:xfrm rot="1224602">
            <a:off x="5439520" y="3319876"/>
            <a:ext cx="93089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Block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602EF0-80D6-4515-8BB3-159A7C8DDB6E}"/>
              </a:ext>
            </a:extLst>
          </p:cNvPr>
          <p:cNvSpPr txBox="1"/>
          <p:nvPr/>
        </p:nvSpPr>
        <p:spPr>
          <a:xfrm rot="20066428">
            <a:off x="6263764" y="3262449"/>
            <a:ext cx="93089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Chain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6D2543-7214-4C5B-B96B-BED568B55DBA}"/>
              </a:ext>
            </a:extLst>
          </p:cNvPr>
          <p:cNvSpPr txBox="1"/>
          <p:nvPr/>
        </p:nvSpPr>
        <p:spPr>
          <a:xfrm>
            <a:off x="1708556" y="4327307"/>
            <a:ext cx="2645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Hammad Ahmed</a:t>
            </a:r>
          </a:p>
          <a:p>
            <a:pPr algn="ctr"/>
            <a:r>
              <a:rPr lang="en-US" b="1" dirty="0"/>
              <a:t>Executive Council</a:t>
            </a:r>
          </a:p>
          <a:p>
            <a:pPr algn="ctr"/>
            <a:r>
              <a:rPr lang="en-US" b="1" dirty="0"/>
              <a:t>Technical – Lead</a:t>
            </a:r>
          </a:p>
          <a:p>
            <a:pPr algn="ctr"/>
            <a:r>
              <a:rPr lang="en-US" b="1" dirty="0"/>
              <a:t>CS – 19</a:t>
            </a:r>
            <a:r>
              <a:rPr lang="en-US" b="1" baseline="30000" dirty="0"/>
              <a:t>th</a:t>
            </a:r>
            <a:r>
              <a:rPr lang="en-US" b="1" dirty="0"/>
              <a:t> batch</a:t>
            </a:r>
          </a:p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53B3D-F735-4203-BA2A-62BF3A4DAF9A}"/>
              </a:ext>
            </a:extLst>
          </p:cNvPr>
          <p:cNvSpPr txBox="1"/>
          <p:nvPr/>
        </p:nvSpPr>
        <p:spPr>
          <a:xfrm>
            <a:off x="8373214" y="4354168"/>
            <a:ext cx="2645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Abdulwadood Waseem</a:t>
            </a:r>
          </a:p>
          <a:p>
            <a:pPr algn="ctr"/>
            <a:r>
              <a:rPr lang="en-US" b="1" dirty="0"/>
              <a:t>Technical – dept.</a:t>
            </a:r>
          </a:p>
          <a:p>
            <a:pPr algn="ctr"/>
            <a:r>
              <a:rPr lang="en-US" b="1" dirty="0"/>
              <a:t>Head Cloud</a:t>
            </a:r>
          </a:p>
          <a:p>
            <a:pPr algn="ctr"/>
            <a:r>
              <a:rPr lang="en-US" b="1" dirty="0"/>
              <a:t>AI – 20</a:t>
            </a:r>
            <a:r>
              <a:rPr lang="en-US" b="1" baseline="30000" dirty="0"/>
              <a:t>th</a:t>
            </a:r>
            <a:r>
              <a:rPr lang="en-US" b="1" dirty="0"/>
              <a:t> batch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3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019BA-1772-4D0F-A52A-2EC35139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8B4288-4811-47DD-8C5A-4186A69321C6}"/>
              </a:ext>
            </a:extLst>
          </p:cNvPr>
          <p:cNvGrpSpPr/>
          <p:nvPr/>
        </p:nvGrpSpPr>
        <p:grpSpPr>
          <a:xfrm>
            <a:off x="-307938" y="104175"/>
            <a:ext cx="12036946" cy="6609142"/>
            <a:chOff x="-307938" y="104175"/>
            <a:chExt cx="12036946" cy="6609142"/>
          </a:xfrm>
        </p:grpSpPr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AEC222B-3738-4293-B2A3-15E90F890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723" r="-1106" b="40019"/>
            <a:stretch/>
          </p:blipFill>
          <p:spPr>
            <a:xfrm>
              <a:off x="9098648" y="104175"/>
              <a:ext cx="2630360" cy="891251"/>
            </a:xfrm>
            <a:prstGeom prst="rect">
              <a:avLst/>
            </a:prstGeom>
          </p:spPr>
        </p:pic>
        <p:pic>
          <p:nvPicPr>
            <p:cNvPr id="4" name="Picture 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450C460-60C0-4300-8C5B-1485503A1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3" b="27440"/>
            <a:stretch/>
          </p:blipFill>
          <p:spPr>
            <a:xfrm>
              <a:off x="-307938" y="6088284"/>
              <a:ext cx="5357141" cy="62503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F37692-71BF-46C6-BD48-E58CDC9A48AF}"/>
              </a:ext>
            </a:extLst>
          </p:cNvPr>
          <p:cNvSpPr txBox="1"/>
          <p:nvPr/>
        </p:nvSpPr>
        <p:spPr>
          <a:xfrm>
            <a:off x="3304540" y="2105561"/>
            <a:ext cx="58877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gradFill>
                  <a:gsLst>
                    <a:gs pos="19000">
                      <a:srgbClr val="EA4335"/>
                    </a:gs>
                    <a:gs pos="45000">
                      <a:srgbClr val="4285F4"/>
                    </a:gs>
                    <a:gs pos="62000">
                      <a:srgbClr val="33A853"/>
                    </a:gs>
                    <a:gs pos="89000">
                      <a:srgbClr val="FBBC04"/>
                    </a:gs>
                  </a:gsLst>
                  <a:lin ang="0" scaled="0"/>
                </a:gradFill>
                <a:latin typeface="Bell MT" panose="02020503060305020303" pitchFamily="18" charset="0"/>
              </a:rPr>
              <a:t>Q&amp;A</a:t>
            </a:r>
            <a:endParaRPr lang="en-US" sz="2800" dirty="0">
              <a:gradFill>
                <a:gsLst>
                  <a:gs pos="19000">
                    <a:srgbClr val="EA4335"/>
                  </a:gs>
                  <a:gs pos="45000">
                    <a:srgbClr val="4285F4"/>
                  </a:gs>
                  <a:gs pos="62000">
                    <a:srgbClr val="33A853"/>
                  </a:gs>
                  <a:gs pos="89000">
                    <a:srgbClr val="FBBC04"/>
                  </a:gs>
                </a:gsLst>
                <a:lin ang="0" scaled="0"/>
              </a:gra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8749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E41E-35D0-4A21-9259-3575BEC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26802" y="61293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gency FB" panose="020B0503020202020204" pitchFamily="34" charset="0"/>
                <a:cs typeface="Aharoni" panose="020B0604020202020204" pitchFamily="2" charset="-79"/>
              </a:rPr>
              <a:t>What is Block Chain?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7DF329D-1E3F-4603-BAC5-721980DB0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723" r="-1106" b="40019"/>
          <a:stretch/>
        </p:blipFill>
        <p:spPr>
          <a:xfrm>
            <a:off x="9098648" y="104175"/>
            <a:ext cx="2630360" cy="89125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EFF7C5D-9B0D-4872-A8DE-744F0EB4E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3" b="27440"/>
          <a:stretch/>
        </p:blipFill>
        <p:spPr>
          <a:xfrm>
            <a:off x="-307938" y="6088284"/>
            <a:ext cx="5357141" cy="6250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44E6-DBEB-4FC5-BE6B-89BF1251E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511" y="1853242"/>
            <a:ext cx="5501841" cy="3755365"/>
          </a:xfrm>
        </p:spPr>
        <p:txBody>
          <a:bodyPr>
            <a:normAutofit/>
          </a:bodyPr>
          <a:lstStyle/>
          <a:p>
            <a:endParaRPr lang="en-US" b="0" i="0" dirty="0">
              <a:solidFill>
                <a:srgbClr val="1A1A1A"/>
              </a:solidFill>
              <a:effectLst/>
              <a:latin typeface="Muli"/>
            </a:endParaRPr>
          </a:p>
          <a:p>
            <a:r>
              <a:rPr lang="en-US" i="1" dirty="0">
                <a:solidFill>
                  <a:srgbClr val="1A1A1A"/>
                </a:solidFill>
                <a:effectLst/>
                <a:latin typeface="Muli"/>
              </a:rPr>
              <a:t>System of recording information in a secure manner.</a:t>
            </a:r>
          </a:p>
          <a:p>
            <a:pPr marL="0" indent="0">
              <a:buNone/>
            </a:pPr>
            <a:endParaRPr lang="en-US" i="1" dirty="0">
              <a:solidFill>
                <a:srgbClr val="1A1A1A"/>
              </a:solidFill>
              <a:effectLst/>
              <a:latin typeface="Muli"/>
            </a:endParaRPr>
          </a:p>
          <a:p>
            <a:r>
              <a:rPr lang="en-US" b="1" i="1" dirty="0">
                <a:solidFill>
                  <a:srgbClr val="1A1A1A"/>
                </a:solidFill>
                <a:effectLst/>
                <a:latin typeface="Muli"/>
              </a:rPr>
              <a:t>Difficult </a:t>
            </a:r>
            <a:r>
              <a:rPr lang="en-US" i="1" dirty="0">
                <a:solidFill>
                  <a:srgbClr val="1A1A1A"/>
                </a:solidFill>
                <a:effectLst/>
                <a:latin typeface="Muli"/>
              </a:rPr>
              <a:t>or </a:t>
            </a:r>
            <a:r>
              <a:rPr lang="en-US" b="1" i="1" dirty="0">
                <a:solidFill>
                  <a:srgbClr val="1A1A1A"/>
                </a:solidFill>
                <a:effectLst/>
                <a:latin typeface="Muli"/>
              </a:rPr>
              <a:t>Impossible </a:t>
            </a:r>
            <a:r>
              <a:rPr lang="en-US" i="1" dirty="0">
                <a:solidFill>
                  <a:srgbClr val="1A1A1A"/>
                </a:solidFill>
                <a:effectLst/>
                <a:latin typeface="Muli"/>
              </a:rPr>
              <a:t>to change, hack, or cheat the system.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EC5936CC-7934-4D64-836E-0C624D7F7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69" y="1853242"/>
            <a:ext cx="5403011" cy="37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7DF329D-1E3F-4603-BAC5-721980DB0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723" r="-1106" b="40019"/>
          <a:stretch/>
        </p:blipFill>
        <p:spPr>
          <a:xfrm>
            <a:off x="9098648" y="104175"/>
            <a:ext cx="2630360" cy="89125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EFF7C5D-9B0D-4872-A8DE-744F0EB4E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3" b="27440"/>
          <a:stretch/>
        </p:blipFill>
        <p:spPr>
          <a:xfrm>
            <a:off x="-307938" y="6088284"/>
            <a:ext cx="5357141" cy="6250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8F837-12B5-4DBB-BD6B-AECE867904FA}"/>
              </a:ext>
            </a:extLst>
          </p:cNvPr>
          <p:cNvSpPr txBox="1"/>
          <p:nvPr/>
        </p:nvSpPr>
        <p:spPr>
          <a:xfrm>
            <a:off x="4796287" y="813758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latin typeface="Agency FB"/>
                <a:cs typeface="Calibri"/>
              </a:rPr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32946-55F3-4F78-9FB0-9EF55E9FA7E3}"/>
              </a:ext>
            </a:extLst>
          </p:cNvPr>
          <p:cNvSpPr txBox="1"/>
          <p:nvPr/>
        </p:nvSpPr>
        <p:spPr>
          <a:xfrm>
            <a:off x="166777" y="1719532"/>
            <a:ext cx="1171467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Mu"/>
                <a:ea typeface="+mn-lt"/>
                <a:cs typeface="+mn-lt"/>
              </a:rPr>
              <a:t>Cryptographer </a:t>
            </a:r>
            <a:r>
              <a:rPr lang="en-US" sz="2400" b="1" dirty="0">
                <a:latin typeface="Mu"/>
                <a:ea typeface="+mn-lt"/>
                <a:cs typeface="+mn-lt"/>
              </a:rPr>
              <a:t>David Chaum </a:t>
            </a:r>
            <a:r>
              <a:rPr lang="en-US" sz="2400" dirty="0">
                <a:latin typeface="Mu"/>
                <a:ea typeface="+mn-lt"/>
                <a:cs typeface="+mn-lt"/>
              </a:rPr>
              <a:t>first proposed a blockchain-like protocol in his </a:t>
            </a:r>
            <a:r>
              <a:rPr lang="en-US" sz="2400" b="1" dirty="0">
                <a:latin typeface="Mu"/>
                <a:ea typeface="+mn-lt"/>
                <a:cs typeface="+mn-lt"/>
              </a:rPr>
              <a:t>1982</a:t>
            </a:r>
            <a:r>
              <a:rPr lang="en-US" sz="2400" dirty="0">
                <a:latin typeface="Mu"/>
                <a:ea typeface="+mn-lt"/>
                <a:cs typeface="+mn-lt"/>
              </a:rPr>
              <a:t> publication. Further work on a cryptographically secured chain of blocks was described in </a:t>
            </a:r>
            <a:r>
              <a:rPr lang="en-US" sz="2400" b="1" dirty="0">
                <a:latin typeface="Mu"/>
                <a:ea typeface="+mn-lt"/>
                <a:cs typeface="+mn-lt"/>
              </a:rPr>
              <a:t>1991</a:t>
            </a:r>
            <a:r>
              <a:rPr lang="en-US" sz="2400" dirty="0">
                <a:latin typeface="Mu"/>
                <a:ea typeface="+mn-lt"/>
                <a:cs typeface="+mn-lt"/>
              </a:rPr>
              <a:t> by </a:t>
            </a:r>
            <a:r>
              <a:rPr lang="en-US" sz="2400" b="1" dirty="0">
                <a:latin typeface="Mu"/>
                <a:ea typeface="+mn-lt"/>
                <a:cs typeface="+mn-lt"/>
              </a:rPr>
              <a:t>Stuart Haber </a:t>
            </a:r>
            <a:r>
              <a:rPr lang="en-US" sz="2400" dirty="0">
                <a:latin typeface="Mu"/>
                <a:ea typeface="+mn-lt"/>
                <a:cs typeface="+mn-lt"/>
              </a:rPr>
              <a:t>and </a:t>
            </a:r>
            <a:r>
              <a:rPr lang="en-US" sz="2400" b="1" dirty="0">
                <a:latin typeface="Mu"/>
                <a:ea typeface="+mn-lt"/>
                <a:cs typeface="+mn-lt"/>
              </a:rPr>
              <a:t>W. Scott Stornetta</a:t>
            </a:r>
            <a:r>
              <a:rPr lang="en-US" sz="2400" dirty="0">
                <a:latin typeface="Mu"/>
                <a:ea typeface="+mn-lt"/>
                <a:cs typeface="+mn-lt"/>
              </a:rPr>
              <a:t>.</a:t>
            </a:r>
            <a:endParaRPr lang="en-US" sz="2400" dirty="0">
              <a:latin typeface="Mu"/>
              <a:cs typeface="Calibri"/>
            </a:endParaRPr>
          </a:p>
          <a:p>
            <a:endParaRPr lang="en-US" sz="2400" dirty="0">
              <a:latin typeface="Mu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Mu"/>
                <a:ea typeface="+mn-lt"/>
                <a:cs typeface="+mn-lt"/>
              </a:rPr>
              <a:t>The first blockchain was conceptualized by a person (or group of people) known as </a:t>
            </a:r>
            <a:r>
              <a:rPr lang="en-US" sz="2400" b="1" dirty="0">
                <a:latin typeface="Mu"/>
                <a:ea typeface="+mn-lt"/>
                <a:cs typeface="+mn-lt"/>
              </a:rPr>
              <a:t>Satoshi Nakamoto</a:t>
            </a:r>
            <a:r>
              <a:rPr lang="en-US" sz="2400" dirty="0">
                <a:latin typeface="Mu"/>
                <a:ea typeface="+mn-lt"/>
                <a:cs typeface="+mn-lt"/>
              </a:rPr>
              <a:t> in 2008. Nakamoto improved the design in an important way using a </a:t>
            </a:r>
            <a:r>
              <a:rPr lang="en-US" sz="2400" b="1" dirty="0">
                <a:latin typeface="Mu"/>
                <a:ea typeface="+mn-lt"/>
                <a:cs typeface="+mn-lt"/>
              </a:rPr>
              <a:t>Hashcash</a:t>
            </a:r>
            <a:r>
              <a:rPr lang="en-US" sz="2400" dirty="0">
                <a:latin typeface="Mu"/>
                <a:ea typeface="+mn-lt"/>
                <a:cs typeface="+mn-lt"/>
              </a:rPr>
              <a:t>-like method to timestamp blocks. Till date, nobody knows who was/were Satoshi Nakamoto.</a:t>
            </a:r>
            <a:endParaRPr lang="en-US" sz="2400" dirty="0">
              <a:latin typeface="Mu"/>
              <a:cs typeface="Calibri" panose="020F0502020204030204"/>
            </a:endParaRPr>
          </a:p>
          <a:p>
            <a:pPr algn="l"/>
            <a:endParaRPr lang="en-US" sz="2400" dirty="0">
              <a:latin typeface="Mu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019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FCCF124-D8DB-4BE2-B8A1-AEFEC010C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6" t="8386" r="12268" b="20000"/>
          <a:stretch/>
        </p:blipFill>
        <p:spPr>
          <a:xfrm>
            <a:off x="1824402" y="3429000"/>
            <a:ext cx="2751852" cy="270897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E695DDC-CB69-455E-82B1-6F7701DBDC5C}"/>
              </a:ext>
            </a:extLst>
          </p:cNvPr>
          <p:cNvGrpSpPr/>
          <p:nvPr/>
        </p:nvGrpSpPr>
        <p:grpSpPr>
          <a:xfrm>
            <a:off x="-307938" y="104175"/>
            <a:ext cx="12036946" cy="6609142"/>
            <a:chOff x="-307938" y="104175"/>
            <a:chExt cx="12036946" cy="6609142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7DF329D-1E3F-4603-BAC5-721980DB0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723" r="-1106" b="40019"/>
            <a:stretch/>
          </p:blipFill>
          <p:spPr>
            <a:xfrm>
              <a:off x="9098648" y="104175"/>
              <a:ext cx="2630360" cy="891251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EFF7C5D-9B0D-4872-A8DE-744F0EB4E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3" b="27440"/>
            <a:stretch/>
          </p:blipFill>
          <p:spPr>
            <a:xfrm>
              <a:off x="-307938" y="6088284"/>
              <a:ext cx="5357141" cy="625033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F184AA3-75AE-46AB-9026-B7F0421A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rPr>
              <a:t>Components: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ube">
                <a:extLst>
                  <a:ext uri="{FF2B5EF4-FFF2-40B4-BE49-F238E27FC236}">
                    <a16:creationId xmlns:a16="http://schemas.microsoft.com/office/drawing/2014/main" id="{6E90414C-8EC5-4623-99A8-A3177AD332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4222643"/>
                  </p:ext>
                </p:extLst>
              </p:nvPr>
            </p:nvGraphicFramePr>
            <p:xfrm>
              <a:off x="1435717" y="2098011"/>
              <a:ext cx="726824" cy="8038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26824" cy="8038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/>
                      </a:glow>
                    </a:effectLst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874580" ay="-2755283" az="-23097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17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ube">
                <a:extLst>
                  <a:ext uri="{FF2B5EF4-FFF2-40B4-BE49-F238E27FC236}">
                    <a16:creationId xmlns:a16="http://schemas.microsoft.com/office/drawing/2014/main" id="{6E90414C-8EC5-4623-99A8-A3177AD332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5717" y="2098011"/>
                <a:ext cx="726824" cy="803865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/>
                </a:glow>
              </a:effectLst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BC777AD-3D43-46BD-9B88-0211983258C2}"/>
              </a:ext>
            </a:extLst>
          </p:cNvPr>
          <p:cNvGrpSpPr/>
          <p:nvPr/>
        </p:nvGrpSpPr>
        <p:grpSpPr>
          <a:xfrm>
            <a:off x="6722966" y="2143944"/>
            <a:ext cx="3849784" cy="905365"/>
            <a:chOff x="5879261" y="3143738"/>
            <a:chExt cx="4433485" cy="137160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 descr="FOC Chains Rings Basic 15cm">
                  <a:extLst>
                    <a:ext uri="{FF2B5EF4-FFF2-40B4-BE49-F238E27FC236}">
                      <a16:creationId xmlns:a16="http://schemas.microsoft.com/office/drawing/2014/main" id="{87EB509C-F02B-4DFD-BF31-837EE6A3BCF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336040"/>
                    </p:ext>
                  </p:extLst>
                </p:nvPr>
              </p:nvGraphicFramePr>
              <p:xfrm>
                <a:off x="6320901" y="3143738"/>
                <a:ext cx="3654459" cy="1371600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3654459" cy="1371600"/>
                      </a:xfrm>
                      <a:prstGeom prst="rect">
                        <a:avLst/>
                      </a:prstGeom>
                    </am3d:spPr>
                    <am3d:camera>
                      <am3d:pos x="0" y="0" z="471765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03" d="1000000"/>
                      <am3d:preTrans dx="3" dy="9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469216" ay="143428" az="6529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335523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 descr="FOC Chains Rings Basic 15cm">
                  <a:extLst>
                    <a:ext uri="{FF2B5EF4-FFF2-40B4-BE49-F238E27FC236}">
                      <a16:creationId xmlns:a16="http://schemas.microsoft.com/office/drawing/2014/main" id="{87EB509C-F02B-4DFD-BF31-837EE6A3BCF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06461" y="2143944"/>
                  <a:ext cx="3173323" cy="905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Cube">
                  <a:extLst>
                    <a:ext uri="{FF2B5EF4-FFF2-40B4-BE49-F238E27FC236}">
                      <a16:creationId xmlns:a16="http://schemas.microsoft.com/office/drawing/2014/main" id="{CA8516C1-1CD9-4628-81CD-CAD198CF637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81271055"/>
                    </p:ext>
                  </p:extLst>
                </p:nvPr>
              </p:nvGraphicFramePr>
              <p:xfrm>
                <a:off x="9287090" y="3161963"/>
                <a:ext cx="1025656" cy="1148252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025656" cy="1148252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50707" ay="-2788596" az="-2110091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7699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Cube">
                  <a:extLst>
                    <a:ext uri="{FF2B5EF4-FFF2-40B4-BE49-F238E27FC236}">
                      <a16:creationId xmlns:a16="http://schemas.microsoft.com/office/drawing/2014/main" id="{CA8516C1-1CD9-4628-81CD-CAD198CF637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82129" y="2155974"/>
                  <a:ext cx="890621" cy="757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3D Model 8" descr="Cube">
                  <a:extLst>
                    <a:ext uri="{FF2B5EF4-FFF2-40B4-BE49-F238E27FC236}">
                      <a16:creationId xmlns:a16="http://schemas.microsoft.com/office/drawing/2014/main" id="{FF6CD552-08B3-4297-B52E-904413EAD54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30070749"/>
                    </p:ext>
                  </p:extLst>
                </p:nvPr>
              </p:nvGraphicFramePr>
              <p:xfrm>
                <a:off x="7583175" y="3143740"/>
                <a:ext cx="1025656" cy="1148252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025656" cy="1148252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50707" ay="-2788596" az="-2110091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7699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3D Model 8" descr="Cube">
                  <a:extLst>
                    <a:ext uri="{FF2B5EF4-FFF2-40B4-BE49-F238E27FC236}">
                      <a16:creationId xmlns:a16="http://schemas.microsoft.com/office/drawing/2014/main" id="{FF6CD552-08B3-4297-B52E-904413EAD54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02547" y="2143945"/>
                  <a:ext cx="890621" cy="757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3D Model 10" descr="Cube">
                  <a:extLst>
                    <a:ext uri="{FF2B5EF4-FFF2-40B4-BE49-F238E27FC236}">
                      <a16:creationId xmlns:a16="http://schemas.microsoft.com/office/drawing/2014/main" id="{4985C61B-F24C-4359-BAB4-743E7396F86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10127983"/>
                    </p:ext>
                  </p:extLst>
                </p:nvPr>
              </p:nvGraphicFramePr>
              <p:xfrm>
                <a:off x="5879261" y="3143740"/>
                <a:ext cx="1025656" cy="1148252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025656" cy="1148252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50707" ay="-2788596" az="-2110091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7699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Model 10" descr="Cube">
                  <a:extLst>
                    <a:ext uri="{FF2B5EF4-FFF2-40B4-BE49-F238E27FC236}">
                      <a16:creationId xmlns:a16="http://schemas.microsoft.com/office/drawing/2014/main" id="{4985C61B-F24C-4359-BAB4-743E7396F86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2966" y="2143945"/>
                  <a:ext cx="890621" cy="75793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22527A3-E26C-44F4-B194-8C3286F98D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29" y="3622786"/>
            <a:ext cx="4770186" cy="26485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7B3ED6-B74D-456A-B0AF-D8E6B52B014A}"/>
              </a:ext>
            </a:extLst>
          </p:cNvPr>
          <p:cNvSpPr txBox="1"/>
          <p:nvPr/>
        </p:nvSpPr>
        <p:spPr>
          <a:xfrm>
            <a:off x="838199" y="1644754"/>
            <a:ext cx="197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Block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8316D-5115-4CEF-9728-E77A58E5244C}"/>
              </a:ext>
            </a:extLst>
          </p:cNvPr>
          <p:cNvSpPr txBox="1"/>
          <p:nvPr/>
        </p:nvSpPr>
        <p:spPr>
          <a:xfrm>
            <a:off x="6922230" y="1690688"/>
            <a:ext cx="197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Chain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C36A0-4F20-43A0-B7B4-EAA891ACFB4F}"/>
              </a:ext>
            </a:extLst>
          </p:cNvPr>
          <p:cNvSpPr txBox="1"/>
          <p:nvPr/>
        </p:nvSpPr>
        <p:spPr>
          <a:xfrm>
            <a:off x="838199" y="3076924"/>
            <a:ext cx="197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Node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4C9259-1912-4037-B090-28BC60628752}"/>
              </a:ext>
            </a:extLst>
          </p:cNvPr>
          <p:cNvSpPr txBox="1"/>
          <p:nvPr/>
        </p:nvSpPr>
        <p:spPr>
          <a:xfrm>
            <a:off x="6922230" y="3074437"/>
            <a:ext cx="197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Ledger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6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7DF329D-1E3F-4603-BAC5-721980DB0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723" r="-1106" b="40019"/>
          <a:stretch/>
        </p:blipFill>
        <p:spPr>
          <a:xfrm>
            <a:off x="9098648" y="104175"/>
            <a:ext cx="2630360" cy="89125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EFF7C5D-9B0D-4872-A8DE-744F0EB4E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3" b="27440"/>
          <a:stretch/>
        </p:blipFill>
        <p:spPr>
          <a:xfrm>
            <a:off x="-307938" y="6088284"/>
            <a:ext cx="5357141" cy="625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137B2-2067-4BC8-8977-B9180170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gency FB" panose="020B0503020202020204" pitchFamily="34" charset="0"/>
              </a:rPr>
              <a:t>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D843D-FED3-4CD1-B724-2AF7C0C8D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32" y="1690688"/>
            <a:ext cx="4706637" cy="264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3B0258-D908-4B5E-AEB5-B303219B6735}"/>
              </a:ext>
            </a:extLst>
          </p:cNvPr>
          <p:cNvSpPr txBox="1"/>
          <p:nvPr/>
        </p:nvSpPr>
        <p:spPr>
          <a:xfrm>
            <a:off x="5652116" y="1690689"/>
            <a:ext cx="307463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Data:</a:t>
            </a:r>
          </a:p>
          <a:p>
            <a:r>
              <a:rPr lang="en-US" sz="2400" b="1" dirty="0"/>
              <a:t> 	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abc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xyz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Amount</a:t>
            </a:r>
            <a:r>
              <a:rPr lang="en-US" sz="2400" dirty="0"/>
              <a:t>: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₿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endParaRPr lang="en-US" sz="2400" b="1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C8341-C0A8-42BB-B167-C9F361E86CCC}"/>
              </a:ext>
            </a:extLst>
          </p:cNvPr>
          <p:cNvSpPr txBox="1"/>
          <p:nvPr/>
        </p:nvSpPr>
        <p:spPr>
          <a:xfrm>
            <a:off x="5525979" y="3547458"/>
            <a:ext cx="4479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Hash</a:t>
            </a:r>
          </a:p>
          <a:p>
            <a:r>
              <a:rPr lang="en-US" sz="2400" dirty="0"/>
              <a:t>Unique Id assigned to new Block.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8C515-DC03-4B6F-BFE1-967799B82AE2}"/>
              </a:ext>
            </a:extLst>
          </p:cNvPr>
          <p:cNvSpPr txBox="1"/>
          <p:nvPr/>
        </p:nvSpPr>
        <p:spPr>
          <a:xfrm>
            <a:off x="5525980" y="4740676"/>
            <a:ext cx="385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Ex. WTFOIJphu5984FEW4984FWF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0BFF1-6E12-431F-B530-0C4A0E95F293}"/>
              </a:ext>
            </a:extLst>
          </p:cNvPr>
          <p:cNvSpPr txBox="1"/>
          <p:nvPr/>
        </p:nvSpPr>
        <p:spPr>
          <a:xfrm>
            <a:off x="6569208" y="2847921"/>
            <a:ext cx="213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Amount: 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₿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44FA94-CAA0-4F9F-AC82-76829243B441}"/>
              </a:ext>
            </a:extLst>
          </p:cNvPr>
          <p:cNvSpPr txBox="1"/>
          <p:nvPr/>
        </p:nvSpPr>
        <p:spPr>
          <a:xfrm>
            <a:off x="5525979" y="4737537"/>
            <a:ext cx="385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Ex. WTFOIJphu5984FEW4988OMG</a:t>
            </a:r>
          </a:p>
        </p:txBody>
      </p:sp>
    </p:spTree>
    <p:extLst>
      <p:ext uri="{BB962C8B-B14F-4D97-AF65-F5344CB8AC3E}">
        <p14:creationId xmlns:p14="http://schemas.microsoft.com/office/powerpoint/2010/main" val="342485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7DF329D-1E3F-4603-BAC5-721980DB0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723" r="-1106" b="40019"/>
          <a:stretch/>
        </p:blipFill>
        <p:spPr>
          <a:xfrm>
            <a:off x="9098648" y="104175"/>
            <a:ext cx="2630360" cy="89125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EFF7C5D-9B0D-4872-A8DE-744F0EB4E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3" b="27440"/>
          <a:stretch/>
        </p:blipFill>
        <p:spPr>
          <a:xfrm>
            <a:off x="-307938" y="6088284"/>
            <a:ext cx="5357141" cy="6250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92945C3-B1DF-4CC7-9981-61D826BE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gency FB" panose="020B0503020202020204" pitchFamily="34" charset="0"/>
              </a:rPr>
              <a:t>Chain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8B3C1-1AA6-4620-982D-EC6C75C1E957}"/>
              </a:ext>
            </a:extLst>
          </p:cNvPr>
          <p:cNvSpPr txBox="1"/>
          <p:nvPr/>
        </p:nvSpPr>
        <p:spPr>
          <a:xfrm>
            <a:off x="6278880" y="4149090"/>
            <a:ext cx="472440" cy="304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11AE00-1E52-4D39-A364-AD3876FC7C23}"/>
              </a:ext>
            </a:extLst>
          </p:cNvPr>
          <p:cNvGrpSpPr/>
          <p:nvPr/>
        </p:nvGrpSpPr>
        <p:grpSpPr>
          <a:xfrm>
            <a:off x="2133530" y="1690688"/>
            <a:ext cx="7584901" cy="2259989"/>
            <a:chOff x="2133530" y="1690688"/>
            <a:chExt cx="7584901" cy="2259989"/>
          </a:xfrm>
        </p:grpSpPr>
        <p:pic>
          <p:nvPicPr>
            <p:cNvPr id="1028" name="Picture 4" descr="Welcome">
              <a:extLst>
                <a:ext uri="{FF2B5EF4-FFF2-40B4-BE49-F238E27FC236}">
                  <a16:creationId xmlns:a16="http://schemas.microsoft.com/office/drawing/2014/main" id="{71A7CA57-4E43-4094-A725-59E866ABD0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34" t="8569" r="12249" b="40004"/>
            <a:stretch/>
          </p:blipFill>
          <p:spPr bwMode="auto">
            <a:xfrm>
              <a:off x="2508738" y="1863969"/>
              <a:ext cx="7209693" cy="2086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EB33B2-5DB7-42C7-8BC8-362FA92B33B7}"/>
                </a:ext>
              </a:extLst>
            </p:cNvPr>
            <p:cNvSpPr/>
            <p:nvPr/>
          </p:nvSpPr>
          <p:spPr>
            <a:xfrm>
              <a:off x="2133530" y="1690688"/>
              <a:ext cx="703455" cy="466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478990-26DF-4930-967D-697BB99A12E8}"/>
              </a:ext>
            </a:extLst>
          </p:cNvPr>
          <p:cNvSpPr txBox="1"/>
          <p:nvPr/>
        </p:nvSpPr>
        <p:spPr>
          <a:xfrm>
            <a:off x="2133530" y="3774831"/>
            <a:ext cx="228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….</a:t>
            </a:r>
          </a:p>
          <a:p>
            <a:r>
              <a:rPr lang="en-US" dirty="0"/>
              <a:t>Hash: 4XBG</a:t>
            </a:r>
          </a:p>
          <a:p>
            <a:r>
              <a:rPr lang="en-US" dirty="0"/>
              <a:t>Previous Hash: 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B185A6-2FED-4141-BC14-79694AB31740}"/>
              </a:ext>
            </a:extLst>
          </p:cNvPr>
          <p:cNvSpPr txBox="1"/>
          <p:nvPr/>
        </p:nvSpPr>
        <p:spPr>
          <a:xfrm>
            <a:off x="4952965" y="3774831"/>
            <a:ext cx="228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….</a:t>
            </a:r>
          </a:p>
          <a:p>
            <a:r>
              <a:rPr lang="en-US" dirty="0"/>
              <a:t>Hash: 3LFK</a:t>
            </a:r>
          </a:p>
          <a:p>
            <a:r>
              <a:rPr lang="en-US" dirty="0"/>
              <a:t>Previous Hash: 4XBG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A6DD9-9242-43B8-8424-554B21F6027B}"/>
              </a:ext>
            </a:extLst>
          </p:cNvPr>
          <p:cNvSpPr txBox="1"/>
          <p:nvPr/>
        </p:nvSpPr>
        <p:spPr>
          <a:xfrm>
            <a:off x="7772400" y="3757247"/>
            <a:ext cx="228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….</a:t>
            </a:r>
          </a:p>
          <a:p>
            <a:r>
              <a:rPr lang="en-US" dirty="0"/>
              <a:t>Hash: 85KS</a:t>
            </a:r>
          </a:p>
          <a:p>
            <a:r>
              <a:rPr lang="en-US" dirty="0"/>
              <a:t>Previous Hash: 3LFK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2390B7-E90B-41D4-9C70-F511046F0098}"/>
              </a:ext>
            </a:extLst>
          </p:cNvPr>
          <p:cNvCxnSpPr/>
          <p:nvPr/>
        </p:nvCxnSpPr>
        <p:spPr>
          <a:xfrm flipH="1" flipV="1">
            <a:off x="3399692" y="4236496"/>
            <a:ext cx="1418493" cy="21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DC7E15-0819-43B3-B1E1-1E97588261A2}"/>
              </a:ext>
            </a:extLst>
          </p:cNvPr>
          <p:cNvCxnSpPr/>
          <p:nvPr/>
        </p:nvCxnSpPr>
        <p:spPr>
          <a:xfrm flipH="1" flipV="1">
            <a:off x="6283572" y="4248220"/>
            <a:ext cx="1418493" cy="21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7D6ECE8-54F1-4B10-8035-0A0A50114B48}"/>
              </a:ext>
            </a:extLst>
          </p:cNvPr>
          <p:cNvCxnSpPr>
            <a:cxnSpLocks/>
            <a:endCxn id="1028" idx="1"/>
          </p:cNvCxnSpPr>
          <p:nvPr/>
        </p:nvCxnSpPr>
        <p:spPr>
          <a:xfrm rot="5400000" flipH="1" flipV="1">
            <a:off x="1418680" y="3464016"/>
            <a:ext cx="1646751" cy="533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01FC41D-12B8-4AFF-A25F-C8BA490D8FEC}"/>
              </a:ext>
            </a:extLst>
          </p:cNvPr>
          <p:cNvSpPr txBox="1"/>
          <p:nvPr/>
        </p:nvSpPr>
        <p:spPr>
          <a:xfrm>
            <a:off x="1624159" y="2626563"/>
            <a:ext cx="1775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genesis block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5C8D54-5FCE-4F8C-A47D-476B10F41EF3}"/>
              </a:ext>
            </a:extLst>
          </p:cNvPr>
          <p:cNvSpPr txBox="1"/>
          <p:nvPr/>
        </p:nvSpPr>
        <p:spPr>
          <a:xfrm>
            <a:off x="4955007" y="4056730"/>
            <a:ext cx="181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Hash: 2L6F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7E72C8-B271-40E2-9308-3F0962FE5A61}"/>
              </a:ext>
            </a:extLst>
          </p:cNvPr>
          <p:cNvCxnSpPr/>
          <p:nvPr/>
        </p:nvCxnSpPr>
        <p:spPr>
          <a:xfrm flipH="1" flipV="1">
            <a:off x="6278880" y="4247144"/>
            <a:ext cx="1418493" cy="2168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8F366B3E-A061-436D-9FF0-5CC61109BD07}"/>
              </a:ext>
            </a:extLst>
          </p:cNvPr>
          <p:cNvSpPr/>
          <p:nvPr/>
        </p:nvSpPr>
        <p:spPr>
          <a:xfrm>
            <a:off x="7239035" y="2275196"/>
            <a:ext cx="334783" cy="8570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51" grpId="0"/>
      <p:bldP spid="53" grpId="0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C524-7DE0-438F-B333-09F39782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365125"/>
            <a:ext cx="3600090" cy="1339940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gency FB" panose="020B0503020202020204" pitchFamily="34" charset="0"/>
                <a:cs typeface="Calibri Light"/>
              </a:rPr>
              <a:t>Node</a:t>
            </a:r>
            <a:endParaRPr lang="en-GB" sz="3600" b="1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DE8F0-34C1-47A8-BD4A-39D2FDE78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47" y="1423059"/>
            <a:ext cx="4347714" cy="1576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GB" dirty="0">
                <a:ea typeface="+mn-lt"/>
                <a:cs typeface="+mn-lt"/>
              </a:rPr>
              <a:t>The computers and systems that store the blockchain data are called nodes. </a:t>
            </a:r>
            <a:endParaRPr lang="en-GB" dirty="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1B2AFE6-079D-4602-8FFA-3555DBF6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23" y="423746"/>
            <a:ext cx="7329577" cy="6053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35EE6-1892-47BA-91FF-ABD386FC3080}"/>
              </a:ext>
            </a:extLst>
          </p:cNvPr>
          <p:cNvSpPr txBox="1"/>
          <p:nvPr/>
        </p:nvSpPr>
        <p:spPr>
          <a:xfrm>
            <a:off x="310552" y="3904890"/>
            <a:ext cx="3850256" cy="17153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Transaction validation</a:t>
            </a:r>
            <a:endParaRPr lang="en-US" dirty="0">
              <a:cs typeface="Calibri" panose="020F0502020204030204"/>
            </a:endParaRPr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Data storage</a:t>
            </a:r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Replicate the transaction</a:t>
            </a:r>
          </a:p>
          <a:p>
            <a:pPr algn="just"/>
            <a:endParaRPr lang="en-GB" sz="2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72F98-2F07-4061-A781-68A2C4CADC7C}"/>
              </a:ext>
            </a:extLst>
          </p:cNvPr>
          <p:cNvSpPr txBox="1"/>
          <p:nvPr/>
        </p:nvSpPr>
        <p:spPr>
          <a:xfrm>
            <a:off x="308754" y="301169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600" b="1" dirty="0">
                <a:latin typeface="Agency FB" panose="020B0503020202020204" pitchFamily="34" charset="0"/>
              </a:rPr>
              <a:t>Importance</a:t>
            </a:r>
            <a:endParaRPr lang="en-US" sz="3600" b="1" dirty="0"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AC0D5A-C182-4155-9F28-EF8E4FB1BFA8}"/>
              </a:ext>
            </a:extLst>
          </p:cNvPr>
          <p:cNvGrpSpPr/>
          <p:nvPr/>
        </p:nvGrpSpPr>
        <p:grpSpPr>
          <a:xfrm>
            <a:off x="-307938" y="104175"/>
            <a:ext cx="12036946" cy="6609142"/>
            <a:chOff x="-307938" y="104175"/>
            <a:chExt cx="12036946" cy="6609142"/>
          </a:xfrm>
        </p:grpSpPr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3641279-9BB1-4C4C-8AC3-7F73C5301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723" r="-1106" b="40019"/>
            <a:stretch/>
          </p:blipFill>
          <p:spPr>
            <a:xfrm>
              <a:off x="9098648" y="104175"/>
              <a:ext cx="2630360" cy="891251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907BBC1-226F-4EB3-98F3-54074C65B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3" b="27440"/>
            <a:stretch/>
          </p:blipFill>
          <p:spPr>
            <a:xfrm>
              <a:off x="-307938" y="6088284"/>
              <a:ext cx="5357141" cy="625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595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B699FD-32BA-4EF7-98CF-2FE8BBA415E3}"/>
              </a:ext>
            </a:extLst>
          </p:cNvPr>
          <p:cNvSpPr txBox="1"/>
          <p:nvPr/>
        </p:nvSpPr>
        <p:spPr>
          <a:xfrm>
            <a:off x="655607" y="785004"/>
            <a:ext cx="3203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600" b="1" dirty="0">
                <a:latin typeface="Agency FB" panose="020B0503020202020204" pitchFamily="34" charset="0"/>
                <a:ea typeface="+mn-lt"/>
                <a:cs typeface="+mn-lt"/>
              </a:rPr>
              <a:t>Ledger</a:t>
            </a:r>
            <a:endParaRPr lang="en-US" sz="3600" b="1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17C17-52AB-4A10-9131-6202C9474405}"/>
              </a:ext>
            </a:extLst>
          </p:cNvPr>
          <p:cNvSpPr txBox="1"/>
          <p:nvPr/>
        </p:nvSpPr>
        <p:spPr>
          <a:xfrm>
            <a:off x="654709" y="1833653"/>
            <a:ext cx="354833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2400" dirty="0">
                <a:ea typeface="+mn-lt"/>
                <a:cs typeface="+mn-lt"/>
              </a:rPr>
              <a:t>It is an organized collection of information, and nodes all across the blockchain network has a copy of it. </a:t>
            </a:r>
            <a:endParaRPr lang="en-GB" sz="2400" dirty="0">
              <a:cs typeface="Calibri"/>
            </a:endParaRPr>
          </a:p>
          <a:p>
            <a:pPr algn="just"/>
            <a:endParaRPr lang="en-GB" sz="2400" dirty="0">
              <a:cs typeface="Calibri"/>
            </a:endParaRPr>
          </a:p>
          <a:p>
            <a:pPr algn="just"/>
            <a:endParaRPr lang="en-GB" sz="2400" dirty="0"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F180E1-75B7-4644-83B3-9E473080B765}"/>
              </a:ext>
            </a:extLst>
          </p:cNvPr>
          <p:cNvGrpSpPr/>
          <p:nvPr/>
        </p:nvGrpSpPr>
        <p:grpSpPr>
          <a:xfrm>
            <a:off x="4408099" y="1113293"/>
            <a:ext cx="7487727" cy="4086780"/>
            <a:chOff x="4408099" y="1113293"/>
            <a:chExt cx="7487727" cy="4086780"/>
          </a:xfrm>
        </p:grpSpPr>
        <p:pic>
          <p:nvPicPr>
            <p:cNvPr id="6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B15BF0F6-DCCF-4B88-8F0C-E6FE7532A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218"/>
            <a:stretch/>
          </p:blipFill>
          <p:spPr>
            <a:xfrm>
              <a:off x="4408099" y="1113293"/>
              <a:ext cx="7487727" cy="38835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32C215-8AF0-47E6-9D49-BCDCFBE7B773}"/>
                </a:ext>
              </a:extLst>
            </p:cNvPr>
            <p:cNvSpPr/>
            <p:nvPr/>
          </p:nvSpPr>
          <p:spPr>
            <a:xfrm>
              <a:off x="10520218" y="4867564"/>
              <a:ext cx="1375608" cy="332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1E5801F-0E9D-4BA2-958B-8025DF73360A}"/>
              </a:ext>
            </a:extLst>
          </p:cNvPr>
          <p:cNvGrpSpPr/>
          <p:nvPr/>
        </p:nvGrpSpPr>
        <p:grpSpPr>
          <a:xfrm>
            <a:off x="-307938" y="104175"/>
            <a:ext cx="12036946" cy="6609142"/>
            <a:chOff x="-307938" y="104175"/>
            <a:chExt cx="12036946" cy="6609142"/>
          </a:xfrm>
        </p:grpSpPr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D5E138F-5DB7-4765-8CE9-950DCAA06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723" r="-1106" b="40019"/>
            <a:stretch/>
          </p:blipFill>
          <p:spPr>
            <a:xfrm>
              <a:off x="9098648" y="104175"/>
              <a:ext cx="2630360" cy="891251"/>
            </a:xfrm>
            <a:prstGeom prst="rect">
              <a:avLst/>
            </a:prstGeom>
          </p:spPr>
        </p:pic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2FDBE0F3-462E-44EA-AD42-E9CE1DAF0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3" b="27440"/>
            <a:stretch/>
          </p:blipFill>
          <p:spPr>
            <a:xfrm>
              <a:off x="-307938" y="6088284"/>
              <a:ext cx="5357141" cy="625033"/>
            </a:xfrm>
            <a:prstGeom prst="rect">
              <a:avLst/>
            </a:prstGeom>
          </p:spPr>
        </p:pic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03DC1-A1D9-492E-B269-25211947E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76250"/>
              </p:ext>
            </p:extLst>
          </p:nvPr>
        </p:nvGraphicFramePr>
        <p:xfrm>
          <a:off x="688255" y="3793143"/>
          <a:ext cx="4064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0592014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3780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8440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59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XXXX-XXXX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80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YYYY-YYYY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29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Shehryar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ZZZZ-ZZZZ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90461"/>
                  </a:ext>
                </a:extLst>
              </a:tr>
            </a:tbl>
          </a:graphicData>
        </a:graphic>
      </p:graphicFrame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82319780-ADF8-40C9-B9E5-2A392CF66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9690"/>
              </p:ext>
            </p:extLst>
          </p:nvPr>
        </p:nvGraphicFramePr>
        <p:xfrm>
          <a:off x="688255" y="3806188"/>
          <a:ext cx="4064001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0592014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3780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8440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59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XXXX-XXXX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80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YYYY-YYYY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29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Shehryar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ZZZZ-ZZZZ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90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4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570</Words>
  <Application>Microsoft Office PowerPoint</Application>
  <PresentationFormat>Widescreen</PresentationFormat>
  <Paragraphs>149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Agency FB</vt:lpstr>
      <vt:lpstr>Arial</vt:lpstr>
      <vt:lpstr>Bell MT</vt:lpstr>
      <vt:lpstr>Calibri</vt:lpstr>
      <vt:lpstr>Calibri Light</vt:lpstr>
      <vt:lpstr>inherit</vt:lpstr>
      <vt:lpstr>MADE TOMMY</vt:lpstr>
      <vt:lpstr>Mu</vt:lpstr>
      <vt:lpstr>Muli</vt:lpstr>
      <vt:lpstr>Office Theme</vt:lpstr>
      <vt:lpstr>PowerPoint Presentation</vt:lpstr>
      <vt:lpstr>Team</vt:lpstr>
      <vt:lpstr>What is Block Chain?</vt:lpstr>
      <vt:lpstr>PowerPoint Presentation</vt:lpstr>
      <vt:lpstr>Components:</vt:lpstr>
      <vt:lpstr>Block</vt:lpstr>
      <vt:lpstr>Chain</vt:lpstr>
      <vt:lpstr>Node</vt:lpstr>
      <vt:lpstr>PowerPoint Presentation</vt:lpstr>
      <vt:lpstr>PowerPoint Presentation</vt:lpstr>
      <vt:lpstr>Why Blockchain?</vt:lpstr>
      <vt:lpstr>Architecture </vt:lpstr>
      <vt:lpstr>Types Of Blockchains</vt:lpstr>
      <vt:lpstr>Application</vt:lpstr>
      <vt:lpstr>Cryptocurrency</vt:lpstr>
      <vt:lpstr>PowerPoint Presentation</vt:lpstr>
      <vt:lpstr>Supply Chain</vt:lpstr>
      <vt:lpstr>Darkside</vt:lpstr>
      <vt:lpstr>References: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Abdulwadood Waseem</dc:creator>
  <cp:lastModifiedBy>Abdulwadood Waseem</cp:lastModifiedBy>
  <cp:revision>2</cp:revision>
  <dcterms:created xsi:type="dcterms:W3CDTF">2021-10-15T11:09:09Z</dcterms:created>
  <dcterms:modified xsi:type="dcterms:W3CDTF">2021-10-17T12:02:40Z</dcterms:modified>
</cp:coreProperties>
</file>